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499233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87450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0855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7263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6447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277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7819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5287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387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99484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71480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51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0530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9669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3463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489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60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7010400" y="152398"/>
            <a:ext cx="1981199" cy="655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152400" y="153922"/>
            <a:ext cx="6705599" cy="655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7010400" y="2052959"/>
            <a:ext cx="1981199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380"/>
              </a:spcBef>
              <a:buClr>
                <a:schemeClr val="accent1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320"/>
              </a:spcBef>
              <a:buClr>
                <a:schemeClr val="accent3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280"/>
              </a:spcBef>
              <a:buClr>
                <a:schemeClr val="accent4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260"/>
              </a:spcBef>
              <a:buClr>
                <a:schemeClr val="accent6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240"/>
              </a:spcBef>
              <a:buClr>
                <a:schemeClr val="accent1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240"/>
              </a:spcBef>
              <a:buClr>
                <a:schemeClr val="accent2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240"/>
              </a:spcBef>
              <a:buClr>
                <a:schemeClr val="accent3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240"/>
              </a:spcBef>
              <a:buClr>
                <a:schemeClr val="accent5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2959"/>
            <a:ext cx="6324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152400" y="147318"/>
            <a:ext cx="6705599" cy="655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7010400" y="147318"/>
            <a:ext cx="1956000" cy="6556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 rot="5400000">
            <a:off x="5075250" y="2362188"/>
            <a:ext cx="58515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09220" algn="l" rtl="0">
              <a:spcBef>
                <a:spcPts val="400"/>
              </a:spcBef>
              <a:buClr>
                <a:schemeClr val="accent1"/>
              </a:buClr>
              <a:buFont typeface="Noto Symbol"/>
              <a:buChar char="◼"/>
              <a:defRPr/>
            </a:lvl1pPr>
            <a:lvl2pPr marL="548640" indent="-7874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822960" indent="-86360" algn="l" rtl="0">
              <a:spcBef>
                <a:spcPts val="320"/>
              </a:spcBef>
              <a:buClr>
                <a:schemeClr val="accent3"/>
              </a:buClr>
              <a:buFont typeface="Noto Symbol"/>
              <a:buChar char="▪"/>
              <a:defRPr/>
            </a:lvl3pPr>
            <a:lvl4pPr marL="1097280" indent="-93980" algn="l" rtl="0">
              <a:spcBef>
                <a:spcPts val="280"/>
              </a:spcBef>
              <a:buClr>
                <a:schemeClr val="accent4"/>
              </a:buClr>
              <a:buFont typeface="Noto Symbol"/>
              <a:buChar char="▪"/>
              <a:defRPr/>
            </a:lvl4pPr>
            <a:lvl5pPr marL="1280160" indent="-105410" algn="l" rtl="0">
              <a:spcBef>
                <a:spcPts val="260"/>
              </a:spcBef>
              <a:buClr>
                <a:schemeClr val="accent6"/>
              </a:buClr>
              <a:buFont typeface="Noto Symbol"/>
              <a:buChar char="▪"/>
              <a:defRPr/>
            </a:lvl5pPr>
            <a:lvl6pPr marL="1554480" indent="-106680" algn="l" rtl="0">
              <a:spcBef>
                <a:spcPts val="240"/>
              </a:spcBef>
              <a:buClr>
                <a:schemeClr val="accent1"/>
              </a:buClr>
              <a:buFont typeface="Noto Symbol"/>
              <a:buChar char="▪"/>
              <a:defRPr/>
            </a:lvl6pPr>
            <a:lvl7pPr marL="1828800" indent="-114300" algn="l" rtl="0">
              <a:spcBef>
                <a:spcPts val="24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2103120" indent="-109220" algn="l" rtl="0">
              <a:spcBef>
                <a:spcPts val="240"/>
              </a:spcBef>
              <a:buClr>
                <a:schemeClr val="accent3"/>
              </a:buClr>
              <a:buFont typeface="Noto Symbol"/>
              <a:buChar char="▪"/>
              <a:defRPr/>
            </a:lvl8pPr>
            <a:lvl9pPr marL="2377440" indent="-116839" algn="l" rtl="0">
              <a:spcBef>
                <a:spcPts val="240"/>
              </a:spcBef>
              <a:buClr>
                <a:schemeClr val="accent5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80998" y="1719071"/>
            <a:ext cx="8407799" cy="440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09220" algn="l" rtl="0">
              <a:spcBef>
                <a:spcPts val="400"/>
              </a:spcBef>
              <a:buClr>
                <a:schemeClr val="dk2"/>
              </a:buClr>
              <a:buSzPct val="100000"/>
              <a:buFont typeface="Noto Symbol"/>
              <a:buChar char="◼"/>
              <a:defRPr sz="3000">
                <a:solidFill>
                  <a:schemeClr val="dk2"/>
                </a:solidFill>
              </a:defRPr>
            </a:lvl1pPr>
            <a:lvl2pPr marL="548640" indent="-78740" algn="l" rtl="0">
              <a:spcBef>
                <a:spcPts val="36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2pPr>
            <a:lvl3pPr marL="822960" indent="-86360" algn="l" rtl="0">
              <a:spcBef>
                <a:spcPts val="32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3pPr>
            <a:lvl4pPr marL="1097280" indent="-93980" algn="l" rtl="0">
              <a:spcBef>
                <a:spcPts val="28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4pPr>
            <a:lvl5pPr marL="1280160" indent="-105410" algn="l" rtl="0">
              <a:spcBef>
                <a:spcPts val="26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5pPr>
            <a:lvl6pPr marL="1554480" indent="-106680" algn="l" rtl="0">
              <a:spcBef>
                <a:spcPts val="24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6pPr>
            <a:lvl7pPr marL="1828800" indent="-114300" algn="l" rtl="0">
              <a:spcBef>
                <a:spcPts val="24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7pPr>
            <a:lvl8pPr marL="2103120" indent="-109220" algn="l" rtl="0">
              <a:spcBef>
                <a:spcPts val="24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8pPr>
            <a:lvl9pPr marL="2377440" indent="-116839" algn="l" rtl="0">
              <a:spcBef>
                <a:spcPts val="240"/>
              </a:spcBef>
              <a:buClr>
                <a:schemeClr val="dk2"/>
              </a:buClr>
              <a:buSzPct val="100000"/>
              <a:buFont typeface="Noto Symbol"/>
              <a:buChar char="▪"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buFont typeface="Souce Sans Pro"/>
              <a:buNone/>
              <a:defRPr sz="36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7010400" y="152398"/>
            <a:ext cx="1981199" cy="6556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152400" y="153922"/>
            <a:ext cx="6705599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162799" y="2892276"/>
            <a:ext cx="1600199" cy="164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Souce Sans Pro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Souce Sans Pro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81000" y="2892276"/>
            <a:ext cx="6324600" cy="164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719072"/>
            <a:ext cx="4038599" cy="440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719072"/>
            <a:ext cx="4038599" cy="440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722438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Souce Sans Pro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marL="2286000" indent="0" rtl="0">
              <a:spcBef>
                <a:spcPts val="0"/>
              </a:spcBef>
              <a:buFont typeface="Souce Sans Pro"/>
              <a:buNone/>
              <a:defRPr/>
            </a:lvl6pPr>
            <a:lvl7pPr marL="2743200" indent="0" rtl="0">
              <a:spcBef>
                <a:spcPts val="0"/>
              </a:spcBef>
              <a:buFont typeface="Souce Sans Pro"/>
              <a:buNone/>
              <a:defRPr/>
            </a:lvl7pPr>
            <a:lvl8pPr marL="3200400" indent="0" rtl="0">
              <a:spcBef>
                <a:spcPts val="0"/>
              </a:spcBef>
              <a:buFont typeface="Souce Sans Pro"/>
              <a:buNone/>
              <a:defRPr/>
            </a:lvl8pPr>
            <a:lvl9pPr marL="3657600" indent="0" rtl="0">
              <a:spcBef>
                <a:spcPts val="0"/>
              </a:spcBef>
              <a:buFont typeface="Souce Sans Pro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438399"/>
            <a:ext cx="4040099" cy="368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722438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Souce Sans Pro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marL="2286000" indent="0" rtl="0">
              <a:spcBef>
                <a:spcPts val="0"/>
              </a:spcBef>
              <a:buFont typeface="Souce Sans Pro"/>
              <a:buNone/>
              <a:defRPr/>
            </a:lvl6pPr>
            <a:lvl7pPr marL="2743200" indent="0" rtl="0">
              <a:spcBef>
                <a:spcPts val="0"/>
              </a:spcBef>
              <a:buFont typeface="Souce Sans Pro"/>
              <a:buNone/>
              <a:defRPr/>
            </a:lvl7pPr>
            <a:lvl8pPr marL="3200400" indent="0" rtl="0">
              <a:spcBef>
                <a:spcPts val="0"/>
              </a:spcBef>
              <a:buFont typeface="Souce Sans Pro"/>
              <a:buNone/>
              <a:defRPr/>
            </a:lvl8pPr>
            <a:lvl9pPr marL="3657600" indent="0" rtl="0">
              <a:spcBef>
                <a:spcPts val="0"/>
              </a:spcBef>
              <a:buFont typeface="Souce Sans Pro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438399"/>
            <a:ext cx="4041900" cy="368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7010400" y="150876"/>
            <a:ext cx="1981199" cy="655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63" name="Shape 63"/>
          <p:cNvSpPr/>
          <p:nvPr/>
        </p:nvSpPr>
        <p:spPr>
          <a:xfrm>
            <a:off x="152400" y="152400"/>
            <a:ext cx="6705599" cy="655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09600" y="304800"/>
            <a:ext cx="5867400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7159752" y="2130551"/>
            <a:ext cx="1673399" cy="281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FFFFFF"/>
              </a:buClr>
              <a:buFont typeface="Souce Sans Pro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marL="2286000" indent="0" rtl="0">
              <a:spcBef>
                <a:spcPts val="0"/>
              </a:spcBef>
              <a:buFont typeface="Souce Sans Pro"/>
              <a:buNone/>
              <a:defRPr/>
            </a:lvl6pPr>
            <a:lvl7pPr marL="2743200" indent="0" rtl="0">
              <a:spcBef>
                <a:spcPts val="0"/>
              </a:spcBef>
              <a:buFont typeface="Souce Sans Pro"/>
              <a:buNone/>
              <a:defRPr/>
            </a:lvl7pPr>
            <a:lvl8pPr marL="3200400" indent="0" rtl="0">
              <a:spcBef>
                <a:spcPts val="0"/>
              </a:spcBef>
              <a:buFont typeface="Souce Sans Pro"/>
              <a:buNone/>
              <a:defRPr/>
            </a:lvl8pPr>
            <a:lvl9pPr marL="3657600" indent="0" rtl="0">
              <a:spcBef>
                <a:spcPts val="0"/>
              </a:spcBef>
              <a:buFont typeface="Souce Sans Pro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159752" y="457200"/>
            <a:ext cx="1675800" cy="167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7010400" y="150876"/>
            <a:ext cx="1981199" cy="6556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52400" y="152400"/>
            <a:ext cx="6705599" cy="6553200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162800" y="2133600"/>
            <a:ext cx="1676399" cy="297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marL="457200" indent="0" rtl="0">
              <a:spcBef>
                <a:spcPts val="0"/>
              </a:spcBef>
              <a:buFont typeface="Souce Sans Pro"/>
              <a:buNone/>
              <a:defRPr/>
            </a:lvl2pPr>
            <a:lvl3pPr marL="914400" indent="0" rtl="0">
              <a:spcBef>
                <a:spcPts val="0"/>
              </a:spcBef>
              <a:buFont typeface="Souce Sans Pro"/>
              <a:buNone/>
              <a:defRPr/>
            </a:lvl3pPr>
            <a:lvl4pPr marL="1371600" indent="0" rtl="0">
              <a:spcBef>
                <a:spcPts val="0"/>
              </a:spcBef>
              <a:buFont typeface="Souce Sans Pro"/>
              <a:buNone/>
              <a:defRPr/>
            </a:lvl4pPr>
            <a:lvl5pPr marL="1828800" indent="0" rtl="0">
              <a:spcBef>
                <a:spcPts val="0"/>
              </a:spcBef>
              <a:buFont typeface="Souce Sans Pro"/>
              <a:buNone/>
              <a:defRPr/>
            </a:lvl5pPr>
            <a:lvl6pPr marL="2286000" indent="0" rtl="0">
              <a:spcBef>
                <a:spcPts val="0"/>
              </a:spcBef>
              <a:buFont typeface="Souce Sans Pro"/>
              <a:buNone/>
              <a:defRPr/>
            </a:lvl6pPr>
            <a:lvl7pPr marL="2743200" indent="0" rtl="0">
              <a:spcBef>
                <a:spcPts val="0"/>
              </a:spcBef>
              <a:buFont typeface="Souce Sans Pro"/>
              <a:buNone/>
              <a:defRPr/>
            </a:lvl7pPr>
            <a:lvl8pPr marL="3200400" indent="0" rtl="0">
              <a:spcBef>
                <a:spcPts val="0"/>
              </a:spcBef>
              <a:buFont typeface="Souce Sans Pro"/>
              <a:buNone/>
              <a:defRPr/>
            </a:lvl8pPr>
            <a:lvl9pPr marL="3657600" indent="0" rtl="0">
              <a:spcBef>
                <a:spcPts val="0"/>
              </a:spcBef>
              <a:buFont typeface="Souce Sans Pro"/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7162800" y="460247"/>
            <a:ext cx="1676399" cy="167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381342" y="-281178"/>
            <a:ext cx="4407299" cy="840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09220" algn="l" rtl="0">
              <a:spcBef>
                <a:spcPts val="400"/>
              </a:spcBef>
              <a:buClr>
                <a:schemeClr val="accent1"/>
              </a:buClr>
              <a:buFont typeface="Noto Symbol"/>
              <a:buChar char="◼"/>
              <a:defRPr/>
            </a:lvl1pPr>
            <a:lvl2pPr marL="548640" indent="-7874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822960" indent="-86360" algn="l" rtl="0">
              <a:spcBef>
                <a:spcPts val="320"/>
              </a:spcBef>
              <a:buClr>
                <a:schemeClr val="accent3"/>
              </a:buClr>
              <a:buFont typeface="Noto Symbol"/>
              <a:buChar char="▪"/>
              <a:defRPr/>
            </a:lvl3pPr>
            <a:lvl4pPr marL="1097280" indent="-93980" algn="l" rtl="0">
              <a:spcBef>
                <a:spcPts val="280"/>
              </a:spcBef>
              <a:buClr>
                <a:schemeClr val="accent4"/>
              </a:buClr>
              <a:buFont typeface="Noto Symbol"/>
              <a:buChar char="▪"/>
              <a:defRPr/>
            </a:lvl4pPr>
            <a:lvl5pPr marL="1280160" indent="-105410" algn="l" rtl="0">
              <a:spcBef>
                <a:spcPts val="260"/>
              </a:spcBef>
              <a:buClr>
                <a:schemeClr val="accent6"/>
              </a:buClr>
              <a:buFont typeface="Noto Symbol"/>
              <a:buChar char="▪"/>
              <a:defRPr/>
            </a:lvl5pPr>
            <a:lvl6pPr marL="1554480" indent="-106680" algn="l" rtl="0">
              <a:spcBef>
                <a:spcPts val="240"/>
              </a:spcBef>
              <a:buClr>
                <a:schemeClr val="accent1"/>
              </a:buClr>
              <a:buFont typeface="Noto Symbol"/>
              <a:buChar char="▪"/>
              <a:defRPr/>
            </a:lvl6pPr>
            <a:lvl7pPr marL="1828800" indent="-114300" algn="l" rtl="0">
              <a:spcBef>
                <a:spcPts val="24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2103120" indent="-109220" algn="l" rtl="0">
              <a:spcBef>
                <a:spcPts val="240"/>
              </a:spcBef>
              <a:buClr>
                <a:schemeClr val="accent3"/>
              </a:buClr>
              <a:buFont typeface="Noto Symbol"/>
              <a:buChar char="▪"/>
              <a:defRPr/>
            </a:lvl8pPr>
            <a:lvl9pPr marL="2377440" indent="-116839" algn="l" rtl="0">
              <a:spcBef>
                <a:spcPts val="240"/>
              </a:spcBef>
              <a:buClr>
                <a:schemeClr val="accent5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152400" y="1634970"/>
            <a:ext cx="8831700" cy="5045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6" name="Shape 6"/>
          <p:cNvSpPr/>
          <p:nvPr/>
        </p:nvSpPr>
        <p:spPr>
          <a:xfrm>
            <a:off x="152398" y="152400"/>
            <a:ext cx="8813999" cy="1346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Souce Sans Pr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380998" y="1719071"/>
            <a:ext cx="8407799" cy="440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09220" algn="l" rtl="0">
              <a:spcBef>
                <a:spcPts val="400"/>
              </a:spcBef>
              <a:buClr>
                <a:schemeClr val="accent1"/>
              </a:buClr>
              <a:buFont typeface="Noto Symbol"/>
              <a:buChar char="◼"/>
              <a:defRPr/>
            </a:lvl1pPr>
            <a:lvl2pPr marL="548640" marR="0" indent="-7874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822960" marR="0" indent="-86360" algn="l" rtl="0">
              <a:spcBef>
                <a:spcPts val="320"/>
              </a:spcBef>
              <a:buClr>
                <a:schemeClr val="accent3"/>
              </a:buClr>
              <a:buFont typeface="Noto Symbol"/>
              <a:buChar char="▪"/>
              <a:defRPr/>
            </a:lvl3pPr>
            <a:lvl4pPr marL="1097280" marR="0" indent="-93980" algn="l" rtl="0">
              <a:spcBef>
                <a:spcPts val="280"/>
              </a:spcBef>
              <a:buClr>
                <a:schemeClr val="accent4"/>
              </a:buClr>
              <a:buFont typeface="Noto Symbol"/>
              <a:buChar char="▪"/>
              <a:defRPr/>
            </a:lvl4pPr>
            <a:lvl5pPr marL="1280160" marR="0" indent="-105410" algn="l" rtl="0">
              <a:spcBef>
                <a:spcPts val="260"/>
              </a:spcBef>
              <a:buClr>
                <a:schemeClr val="accent6"/>
              </a:buClr>
              <a:buFont typeface="Noto Symbol"/>
              <a:buChar char="▪"/>
              <a:defRPr/>
            </a:lvl5pPr>
            <a:lvl6pPr marL="1554480" marR="0" indent="-106680" algn="l" rtl="0">
              <a:spcBef>
                <a:spcPts val="240"/>
              </a:spcBef>
              <a:buClr>
                <a:schemeClr val="accent1"/>
              </a:buClr>
              <a:buFont typeface="Noto Symbol"/>
              <a:buChar char="▪"/>
              <a:defRPr/>
            </a:lvl6pPr>
            <a:lvl7pPr marL="1828800" marR="0" indent="-114300" algn="l" rtl="0">
              <a:spcBef>
                <a:spcPts val="24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2103120" marR="0" indent="-109220" algn="l" rtl="0">
              <a:spcBef>
                <a:spcPts val="240"/>
              </a:spcBef>
              <a:buClr>
                <a:schemeClr val="accent3"/>
              </a:buClr>
              <a:buFont typeface="Noto Symbol"/>
              <a:buChar char="▪"/>
              <a:defRPr/>
            </a:lvl8pPr>
            <a:lvl9pPr marL="2377440" marR="0" indent="-116839" algn="l" rtl="0">
              <a:spcBef>
                <a:spcPts val="240"/>
              </a:spcBef>
              <a:buClr>
                <a:schemeClr val="accent5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370887" y="6356350"/>
            <a:ext cx="21335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048000" y="6356350"/>
            <a:ext cx="33527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234679" y="6355080"/>
            <a:ext cx="582899" cy="27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ustineO@BronxDefenders.or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7010400" y="2052959"/>
            <a:ext cx="1981199" cy="182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1900">
                <a:solidFill>
                  <a:srgbClr val="FFFFFF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Justine Olderman </a:t>
            </a: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ymbol"/>
              <a:buNone/>
            </a:pPr>
            <a:endParaRPr sz="1900">
              <a:solidFill>
                <a:srgbClr val="FFFFFF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1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Managing Director </a:t>
            </a: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ymbol"/>
              <a:buNone/>
            </a:pPr>
            <a:endParaRPr sz="1900">
              <a:solidFill>
                <a:srgbClr val="FFFFFF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1900">
                <a:solidFill>
                  <a:srgbClr val="FFFFFF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Criminal Defense Practice</a:t>
            </a: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ymbol"/>
              <a:buNone/>
            </a:pPr>
            <a:endParaRPr sz="190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1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The Bronx Defenders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052959"/>
            <a:ext cx="6324600" cy="182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lt1"/>
              </a:buClr>
              <a:buSzPct val="25000"/>
              <a:buFont typeface="Souce Sans Pro"/>
              <a:buNone/>
            </a:pPr>
            <a:r>
              <a:rPr lang="en-US" sz="420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The Power of Checking Boxes: A Tool for Implementing and Evaluating Holistic Defense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81000" y="1639650"/>
            <a:ext cx="8407799" cy="494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Piloting</a:t>
            </a:r>
          </a:p>
          <a:p>
            <a:pPr marL="914400" marR="0" lvl="1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Groups of attys assigned to 1st appearance</a:t>
            </a:r>
          </a:p>
          <a:p>
            <a:pPr marL="457200" marR="0" lvl="0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Training</a:t>
            </a:r>
          </a:p>
          <a:p>
            <a:pPr marL="914400" marR="0" lvl="1" indent="-4000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Small targeted group sessions</a:t>
            </a:r>
          </a:p>
          <a:p>
            <a:pPr marL="914400" marR="0" lvl="1" indent="-4000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Using pilot attorneys as instructors</a:t>
            </a:r>
          </a:p>
          <a:p>
            <a:pPr marL="457200" marR="0" lvl="0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Feedback</a:t>
            </a:r>
          </a:p>
          <a:p>
            <a:pPr marL="914400" marR="0" lvl="1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Weekly feedback sessions with pilot attorneys</a:t>
            </a:r>
          </a:p>
          <a:p>
            <a:pPr marL="457200" marR="0" lvl="0" indent="-400050" algn="l" rtl="0">
              <a:lnSpc>
                <a:spcPct val="10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Editing</a:t>
            </a:r>
          </a:p>
          <a:p>
            <a:pPr marL="914400" marR="0" lvl="1" indent="-4000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Fine tuned checklist &amp; guide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700"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Phase Two - Pilot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81000" y="1813800"/>
            <a:ext cx="8407799" cy="431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Made it part of our file folders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 smtClean="0"/>
              <a:t>Created a way to capture data in </a:t>
            </a:r>
            <a:r>
              <a:rPr lang="en-US" sz="2700" dirty="0"/>
              <a:t>our case management system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Created automated reminders for referrals</a:t>
            </a:r>
          </a:p>
          <a:p>
            <a:pPr marL="457200" lvl="0" indent="-40005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Created automated e-referral for interdisciplinary advocates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Phase Three - Full Integration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81000" y="1795275"/>
            <a:ext cx="8407799" cy="47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Compliance with using checklist</a:t>
            </a:r>
          </a:p>
          <a:p>
            <a:pPr marL="914400" lvl="1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85% of cases have a completed checklist</a:t>
            </a:r>
          </a:p>
          <a:p>
            <a:pPr marL="457200" lvl="0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Identifying the issues</a:t>
            </a:r>
          </a:p>
          <a:p>
            <a:pPr marL="914400" lvl="1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24% of clients have an identified checklist issues at first appearance</a:t>
            </a:r>
          </a:p>
          <a:p>
            <a:pPr marL="457200" lvl="0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Number of referrals made</a:t>
            </a:r>
          </a:p>
          <a:p>
            <a:pPr marL="914400" lvl="1" indent="-4000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34% of clients whose case survived first appearances were referred to another advocate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Phase Four - Assessment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81000" y="1795275"/>
            <a:ext cx="8407799" cy="47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Holistic Checklist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84" y="1676400"/>
            <a:ext cx="6849431" cy="496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303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81000" y="1795275"/>
            <a:ext cx="8407799" cy="47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Holistic Checklist</a:t>
            </a:r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76400"/>
            <a:ext cx="69342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817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81000" y="1795275"/>
            <a:ext cx="8407799" cy="47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Holistic Checklist Guide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73" y="1600200"/>
            <a:ext cx="7068537" cy="506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59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81000" y="1795275"/>
            <a:ext cx="8407799" cy="47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Justine </a:t>
            </a:r>
            <a:r>
              <a:rPr lang="en-US" dirty="0" err="1" smtClean="0"/>
              <a:t>Olderman</a:t>
            </a:r>
            <a:endParaRPr lang="en-US" dirty="0" smtClean="0"/>
          </a:p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Managing Director</a:t>
            </a:r>
          </a:p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Criminal Defense Practice</a:t>
            </a:r>
          </a:p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hlinkClick r:id="rId3"/>
              </a:rPr>
              <a:t>JustineO@BronxDefenders.org</a:t>
            </a:r>
            <a:endParaRPr lang="en-US" dirty="0" smtClean="0"/>
          </a:p>
          <a:p>
            <a:pPr marL="45720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718-838-7878</a:t>
            </a:r>
            <a:endParaRPr dirty="0"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143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81000" y="1719075"/>
            <a:ext cx="8407799" cy="461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New model of public defense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Broader that traditional models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Addresses the driving forces of criminal justice involvement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Protects against the collateral consequences of that involvement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dk2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260" cy="1054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Souce Sans Pro"/>
              <a:buNone/>
            </a:pPr>
            <a:r>
              <a:rPr lang="en-US">
                <a:latin typeface="Souce Sans Pro"/>
                <a:ea typeface="Souce Sans Pro"/>
                <a:cs typeface="Souce Sans Pro"/>
                <a:sym typeface="Souce Sans Pro"/>
              </a:rPr>
              <a:t>Holistic Defense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81000" y="1676401"/>
            <a:ext cx="8407799" cy="4655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 smtClean="0">
                <a:latin typeface="Souce Sans Pro"/>
                <a:ea typeface="Souce Sans Pro"/>
                <a:cs typeface="Souce Sans Pro"/>
                <a:sym typeface="Souce Sans Pro"/>
              </a:rPr>
              <a:t>Drug addiction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 smtClean="0">
                <a:latin typeface="Souce Sans Pro"/>
                <a:ea typeface="Souce Sans Pro"/>
                <a:cs typeface="Souce Sans Pro"/>
                <a:sym typeface="Souce Sans Pro"/>
              </a:rPr>
              <a:t>Alcoholism</a:t>
            </a:r>
            <a:endParaRPr lang="en-US" sz="2700" dirty="0"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>
                <a:latin typeface="Souce Sans Pro"/>
                <a:ea typeface="Souce Sans Pro"/>
                <a:cs typeface="Souce Sans Pro"/>
                <a:sym typeface="Souce Sans Pro"/>
              </a:rPr>
              <a:t>Mental illness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>
                <a:latin typeface="Souce Sans Pro"/>
                <a:ea typeface="Souce Sans Pro"/>
                <a:cs typeface="Souce Sans Pro"/>
                <a:sym typeface="Souce Sans Pro"/>
              </a:rPr>
              <a:t>Joblessness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>
                <a:latin typeface="Souce Sans Pro"/>
                <a:ea typeface="Souce Sans Pro"/>
                <a:cs typeface="Souce Sans Pro"/>
                <a:sym typeface="Souce Sans Pro"/>
              </a:rPr>
              <a:t>Homelessness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>
                <a:latin typeface="Souce Sans Pro"/>
                <a:ea typeface="Souce Sans Pro"/>
                <a:cs typeface="Souce Sans Pro"/>
                <a:sym typeface="Souce Sans Pro"/>
              </a:rPr>
              <a:t>Family </a:t>
            </a:r>
            <a:r>
              <a:rPr lang="en-US" sz="2700" dirty="0" smtClean="0">
                <a:latin typeface="Souce Sans Pro"/>
                <a:ea typeface="Souce Sans Pro"/>
                <a:cs typeface="Souce Sans Pro"/>
                <a:sym typeface="Souce Sans Pro"/>
              </a:rPr>
              <a:t>instability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ce Sans Pro"/>
              <a:buChar char="●"/>
            </a:pPr>
            <a:r>
              <a:rPr lang="en-US" sz="2700" dirty="0" smtClean="0">
                <a:latin typeface="Souce Sans Pro"/>
                <a:ea typeface="Souce Sans Pro"/>
                <a:cs typeface="Souce Sans Pro"/>
                <a:sym typeface="Souce Sans Pro"/>
              </a:rPr>
              <a:t>Poverty</a:t>
            </a:r>
            <a:endParaRPr lang="en-US" sz="2700" dirty="0"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solidFill>
                <a:schemeClr val="dk2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Souce Sans Pro"/>
              <a:buNone/>
            </a:pPr>
            <a:r>
              <a:rPr lang="en-US">
                <a:latin typeface="Souce Sans Pro"/>
                <a:ea typeface="Souce Sans Pro"/>
                <a:cs typeface="Souce Sans Pro"/>
                <a:sym typeface="Souce Sans Pro"/>
              </a:rPr>
              <a:t>Driving Forces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81000" y="1813800"/>
            <a:ext cx="8407799" cy="451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Deportation 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Eviction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Employment termination/suspension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Loss of child custody, termination of parental rights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Ineligibility for federal student loans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 smtClean="0"/>
              <a:t>License suspension</a:t>
            </a:r>
            <a:endParaRPr lang="en-US" sz="2700" dirty="0"/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Forfeiture and financial consequences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solidFill>
                <a:schemeClr val="dk2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Souce Sans Pro"/>
              <a:buNone/>
            </a:pPr>
            <a:r>
              <a:rPr lang="en-US">
                <a:latin typeface="Souce Sans Pro"/>
                <a:ea typeface="Souce Sans Pro"/>
                <a:cs typeface="Souce Sans Pro"/>
                <a:sym typeface="Souce Sans Pro"/>
              </a:rPr>
              <a:t>Enmeshed Penalties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81000" y="1932950"/>
            <a:ext cx="8407799" cy="439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144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Souce Sans Pro"/>
              <a:buAutoNum type="arabicPeriod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Seamless access to services that meet clients’ legal and social support needs;</a:t>
            </a:r>
          </a:p>
          <a:p>
            <a:pPr marL="9144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Souce Sans Pro"/>
              <a:buAutoNum type="arabicPeriod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Dynamic, interdisciplinary communication;</a:t>
            </a:r>
          </a:p>
          <a:p>
            <a:pPr marL="9144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Souce Sans Pro"/>
              <a:buAutoNum type="arabicPeriod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Advocates with an interdisciplinary skill set;</a:t>
            </a:r>
          </a:p>
          <a:p>
            <a:pPr marL="9144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Souce Sans Pro"/>
              <a:buAutoNum type="arabicPeriod"/>
            </a:pPr>
            <a:r>
              <a:rPr lang="en-US" sz="2700">
                <a:latin typeface="Souce Sans Pro"/>
                <a:ea typeface="Souce Sans Pro"/>
                <a:cs typeface="Souce Sans Pro"/>
                <a:sym typeface="Souce Sans Pro"/>
              </a:rPr>
              <a:t>A robust understanding of, and connection to, the community served.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dk2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Souce Sans Pro"/>
              <a:buNone/>
            </a:pPr>
            <a:r>
              <a:rPr lang="en-US">
                <a:latin typeface="Souce Sans Pro"/>
                <a:ea typeface="Souce Sans Pro"/>
                <a:cs typeface="Souce Sans Pro"/>
                <a:sym typeface="Souce Sans Pro"/>
              </a:rPr>
              <a:t>Four Pillars of Holistic Defense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81000" y="1719075"/>
            <a:ext cx="8407799" cy="4796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Located the office in the heart of the community to ensure understanding of and connection to comm.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Hired advocates with an interdisciplinary skill set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Trained criminal defense attorneys to have an interdisciplinary skill set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Created interdisciplinary teams to ensure dynamic communication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Implementing Holistic Defense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80998" y="1719071"/>
            <a:ext cx="8407799" cy="4407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What we needed</a:t>
            </a:r>
          </a:p>
          <a:p>
            <a:pPr marL="914400" lvl="1" indent="-4000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Equal, consistent, and uniform access to holistic defense regardless of client, case, or advocate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When we needed it</a:t>
            </a:r>
          </a:p>
          <a:p>
            <a:pPr marL="914400" lvl="1" indent="-4000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First appearance</a:t>
            </a:r>
          </a:p>
          <a:p>
            <a:pPr marL="457200" lvl="0" indent="-4000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/>
              <a:t>How we needed it</a:t>
            </a:r>
          </a:p>
          <a:p>
            <a:pPr marL="914400" lvl="1" indent="-4000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/>
              <a:t>Format that was easy to access, simple to use, and quick to complete</a:t>
            </a:r>
          </a:p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70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Guaranteeing Holistic Defense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81000" y="1719075"/>
            <a:ext cx="8407799" cy="495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Checklist</a:t>
            </a:r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One page</a:t>
            </a:r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List of issues</a:t>
            </a:r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Hints</a:t>
            </a:r>
          </a:p>
          <a:p>
            <a:pPr marL="457200" marR="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Guide</a:t>
            </a:r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When to check the box</a:t>
            </a:r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What </a:t>
            </a:r>
            <a:r>
              <a:rPr lang="en-US" sz="2700" dirty="0" smtClean="0"/>
              <a:t>to do at first appearance</a:t>
            </a:r>
            <a:endParaRPr lang="en-US" sz="2700" dirty="0"/>
          </a:p>
          <a:p>
            <a:pPr marL="914400" marR="0" lvl="1" indent="-40005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○"/>
            </a:pPr>
            <a:r>
              <a:rPr lang="en-US" sz="2700" dirty="0"/>
              <a:t>What to do immediately afterwards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Checklist and Guide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81000" y="1719071"/>
            <a:ext cx="8407799" cy="513892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00050" algn="l" rtl="0">
              <a:lnSpc>
                <a:spcPct val="15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Gathered information on the types of referrals 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Collected data on volume of those referrals</a:t>
            </a:r>
          </a:p>
          <a:p>
            <a:pPr marL="457200" marR="0" lvl="0" indent="-400050" algn="l" rtl="0"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Determined the top enmeshed penalties for our client population</a:t>
            </a:r>
          </a:p>
          <a:p>
            <a:pPr marL="457200" marR="0" lvl="0" indent="-400050" algn="l" rtl="0"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Analyzed which enmeshed penalties get triggered at first appearance</a:t>
            </a:r>
          </a:p>
          <a:p>
            <a:pPr marL="457200" marR="0" lvl="0" indent="-400050" algn="l" rtl="0">
              <a:lnSpc>
                <a:spcPct val="150000"/>
              </a:lnSpc>
              <a:spcBef>
                <a:spcPts val="40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Noto Symbol"/>
              <a:buChar char="●"/>
            </a:pPr>
            <a:r>
              <a:rPr lang="en-US" sz="2700" dirty="0"/>
              <a:t>Assessed other urgent non-legal needs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81000" y="355846"/>
            <a:ext cx="8381400" cy="105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Phase One - Research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id">
  <a:themeElements>
    <a:clrScheme name="Grid">
      <a:dk1>
        <a:srgbClr val="000000"/>
      </a:dk1>
      <a:lt1>
        <a:srgbClr val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431</Words>
  <Application>Microsoft Office PowerPoint</Application>
  <PresentationFormat>On-screen Show (4:3)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Courier New</vt:lpstr>
      <vt:lpstr>Noto Symbol</vt:lpstr>
      <vt:lpstr>Souce Sans Pro</vt:lpstr>
      <vt:lpstr>Wingdings</vt:lpstr>
      <vt:lpstr>Grid</vt:lpstr>
      <vt:lpstr>The Power of Checking Boxes: A Tool for Implementing and Evaluating Holistic Defense</vt:lpstr>
      <vt:lpstr>Holistic Defense</vt:lpstr>
      <vt:lpstr>Driving Forces </vt:lpstr>
      <vt:lpstr>Enmeshed Penalties</vt:lpstr>
      <vt:lpstr>Four Pillars of Holistic Defense</vt:lpstr>
      <vt:lpstr>Implementing Holistic Defense</vt:lpstr>
      <vt:lpstr>Guaranteeing Holistic Defense</vt:lpstr>
      <vt:lpstr>Checklist and Guide</vt:lpstr>
      <vt:lpstr>Phase One - Research</vt:lpstr>
      <vt:lpstr>Phase Two - Pilot</vt:lpstr>
      <vt:lpstr>Phase Three - Full Integration</vt:lpstr>
      <vt:lpstr>Phase Four - Assessment</vt:lpstr>
      <vt:lpstr>Holistic Checklist</vt:lpstr>
      <vt:lpstr>Holistic Checklist</vt:lpstr>
      <vt:lpstr>Holistic Checklist Guide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Checking Boxes: A Tool for Implementing and Evaluating Holistic Defense</dc:title>
  <dc:creator>Noelle Turtur</dc:creator>
  <cp:lastModifiedBy>Davies, Andrew</cp:lastModifiedBy>
  <cp:revision>9</cp:revision>
  <dcterms:modified xsi:type="dcterms:W3CDTF">2015-01-21T15:46:31Z</dcterms:modified>
</cp:coreProperties>
</file>